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8" r:id="rId4"/>
    <p:sldId id="257" r:id="rId5"/>
    <p:sldId id="259" r:id="rId6"/>
    <p:sldId id="260" r:id="rId7"/>
    <p:sldId id="262" r:id="rId8"/>
    <p:sldId id="269" r:id="rId9"/>
    <p:sldId id="261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 smtClean="0"/>
              <a:t>Smelltu til að breyta stíl aðalundirtitla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ðmynd með mynd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ill og mynd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tna í með mynd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fnspj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dálk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mynddálk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8E5dUnLmh4" TargetMode="External"/><Relationship Id="rId2" Type="http://schemas.openxmlformats.org/officeDocument/2006/relationships/hyperlink" Target="https://www.youtube.com/watch?v=BLuI118nhz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Dp1tiUsZw8" TargetMode="External"/><Relationship Id="rId2" Type="http://schemas.openxmlformats.org/officeDocument/2006/relationships/hyperlink" Target="https://www.youtube.com/watch?v=E43-CfukEg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Eðlisfræði 2</a:t>
            </a:r>
            <a:endParaRPr lang="is-IS" dirty="0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Kafli 1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080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Mælingar á kröftum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1543641" y="1944695"/>
            <a:ext cx="6895183" cy="2765807"/>
          </a:xfrm>
        </p:spPr>
        <p:txBody>
          <a:bodyPr/>
          <a:lstStyle/>
          <a:p>
            <a:r>
              <a:rPr lang="is-IS" dirty="0" smtClean="0"/>
              <a:t>Kraftar eru mældir í </a:t>
            </a:r>
            <a:r>
              <a:rPr lang="is-IS" dirty="0" err="1" smtClean="0"/>
              <a:t>Newtonum</a:t>
            </a:r>
            <a:r>
              <a:rPr lang="is-IS" dirty="0" smtClean="0"/>
              <a:t> og er táknið N</a:t>
            </a:r>
          </a:p>
          <a:p>
            <a:r>
              <a:rPr lang="is-IS" dirty="0" smtClean="0"/>
              <a:t>Þyngdarkraftur jarðar er um það bil 10N á hvert kílógramm</a:t>
            </a:r>
          </a:p>
          <a:p>
            <a:r>
              <a:rPr lang="is-IS" dirty="0" smtClean="0"/>
              <a:t>Einfaldast er að </a:t>
            </a:r>
            <a:r>
              <a:rPr lang="is-IS" dirty="0" err="1" smtClean="0"/>
              <a:t>mæla</a:t>
            </a:r>
            <a:r>
              <a:rPr lang="is-IS" dirty="0" smtClean="0"/>
              <a:t> krafta með kraftmæli</a:t>
            </a:r>
            <a:endParaRPr lang="is-IS" dirty="0"/>
          </a:p>
        </p:txBody>
      </p:sp>
      <p:pic>
        <p:nvPicPr>
          <p:cNvPr id="1026" name="Picture 2" descr="Myndaniðurstaða fyrir dynamometer fo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17" y="3461769"/>
            <a:ext cx="4349132" cy="32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massi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Massi er hversu mikið efnismagn er í hlut.  </a:t>
            </a:r>
          </a:p>
          <a:p>
            <a:r>
              <a:rPr lang="is-IS" dirty="0" smtClean="0"/>
              <a:t>Massi er mældur í kílógrömmum (kg).</a:t>
            </a:r>
          </a:p>
          <a:p>
            <a:r>
              <a:rPr lang="is-IS" dirty="0" smtClean="0"/>
              <a:t>Massi breytist ekki þótt hlutur færist milli staða. </a:t>
            </a:r>
          </a:p>
          <a:p>
            <a:pPr lvl="1"/>
            <a:r>
              <a:rPr lang="is-IS" dirty="0" smtClean="0"/>
              <a:t>T.d. Fer frá jörð til tungls.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477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þyngd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Þyngd er hversu mikill þyngdarkraftur verkar á hlut.</a:t>
            </a:r>
          </a:p>
          <a:p>
            <a:r>
              <a:rPr lang="is-IS" dirty="0" smtClean="0"/>
              <a:t>Þyngd er mæld í </a:t>
            </a:r>
            <a:r>
              <a:rPr lang="is-IS" dirty="0" err="1" smtClean="0"/>
              <a:t>Newtonum</a:t>
            </a:r>
            <a:r>
              <a:rPr lang="is-IS" dirty="0" smtClean="0"/>
              <a:t> (N)</a:t>
            </a:r>
          </a:p>
          <a:p>
            <a:r>
              <a:rPr lang="is-IS" dirty="0" smtClean="0"/>
              <a:t>Þyngd breytist eftir því hvar hlutur er staddur.</a:t>
            </a:r>
          </a:p>
          <a:p>
            <a:r>
              <a:rPr lang="is-IS" dirty="0" smtClean="0"/>
              <a:t>Þyngd á jörð er 6x meiri en þyngd sama hlutar á tungli.</a:t>
            </a:r>
          </a:p>
          <a:p>
            <a:endParaRPr lang="is-IS" dirty="0"/>
          </a:p>
          <a:p>
            <a:pPr lvl="1"/>
            <a:r>
              <a:rPr lang="is-IS" dirty="0" smtClean="0"/>
              <a:t>600N hlutur á jörð er bara 100N á tungli.   </a:t>
            </a:r>
          </a:p>
        </p:txBody>
      </p:sp>
      <p:pic>
        <p:nvPicPr>
          <p:cNvPr id="2054" name="Picture 6" descr="Myndaniðurstaða fyrir moon gravity compared to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02" y="4206622"/>
            <a:ext cx="382905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Ruglingur á massa og þyngd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Venjulega þegar við tölum um þyngd erum við í raun að tala um massa og það veldur ruglingi þegar verið er að tala „tungumál eðlisfræðinnar“</a:t>
            </a:r>
          </a:p>
          <a:p>
            <a:endParaRPr lang="is-IS" dirty="0"/>
          </a:p>
          <a:p>
            <a:r>
              <a:rPr lang="is-IS" dirty="0" smtClean="0"/>
              <a:t>Massi = Kg = breytist ekki milli staða </a:t>
            </a:r>
          </a:p>
          <a:p>
            <a:r>
              <a:rPr lang="is-IS" dirty="0" smtClean="0"/>
              <a:t>Þyngd = N = breytist milli staða (hve fast togar plánetan í þig/hlut)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885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Þriðja lögmál </a:t>
            </a:r>
            <a:r>
              <a:rPr lang="is-IS" dirty="0" err="1" smtClean="0"/>
              <a:t>newtons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Hverjum krafti fylgir jafn stór </a:t>
            </a:r>
            <a:r>
              <a:rPr lang="is-IS" dirty="0" err="1" smtClean="0"/>
              <a:t>mótkraftur</a:t>
            </a:r>
            <a:endParaRPr lang="is-IS" dirty="0" smtClean="0"/>
          </a:p>
          <a:p>
            <a:pPr marL="0" indent="0">
              <a:buNone/>
            </a:pPr>
            <a:r>
              <a:rPr lang="is-IS" dirty="0"/>
              <a:t> </a:t>
            </a:r>
            <a:r>
              <a:rPr lang="is-IS" dirty="0" smtClean="0"/>
              <a:t>   í </a:t>
            </a:r>
            <a:r>
              <a:rPr lang="is-IS" dirty="0" err="1" smtClean="0"/>
              <a:t>öfuga</a:t>
            </a:r>
            <a:r>
              <a:rPr lang="is-IS" dirty="0" smtClean="0"/>
              <a:t> átt.</a:t>
            </a:r>
          </a:p>
          <a:p>
            <a:pPr marL="0" indent="0">
              <a:buNone/>
            </a:pPr>
            <a:r>
              <a:rPr lang="is-IS" dirty="0">
                <a:hlinkClick r:id="rId2"/>
              </a:rPr>
              <a:t>https://</a:t>
            </a:r>
            <a:r>
              <a:rPr lang="is-IS" dirty="0" smtClean="0">
                <a:hlinkClick r:id="rId2"/>
              </a:rPr>
              <a:t>www.youtube.com/watch?v=BLuI118nhzc</a:t>
            </a:r>
            <a:r>
              <a:rPr lang="is-IS" dirty="0" smtClean="0"/>
              <a:t> </a:t>
            </a:r>
          </a:p>
          <a:p>
            <a:pPr marL="0" indent="0">
              <a:buNone/>
            </a:pPr>
            <a:r>
              <a:rPr lang="is-IS" dirty="0">
                <a:hlinkClick r:id="rId3"/>
              </a:rPr>
              <a:t>https://</a:t>
            </a:r>
            <a:r>
              <a:rPr lang="is-IS" dirty="0" smtClean="0">
                <a:hlinkClick r:id="rId3"/>
              </a:rPr>
              <a:t>www.youtube.com/watch?v=r8E5dUnLmh4</a:t>
            </a:r>
            <a:r>
              <a:rPr lang="is-IS" dirty="0" smtClean="0"/>
              <a:t> </a:t>
            </a:r>
            <a:endParaRPr lang="is-IS" dirty="0"/>
          </a:p>
        </p:txBody>
      </p:sp>
      <p:pic>
        <p:nvPicPr>
          <p:cNvPr id="3076" name="Picture 4" descr="Myndaniðurstaða fyrir newton's 3rd l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2265600"/>
            <a:ext cx="4987925" cy="444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2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Núningskraftar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Eru þrennskonar.</a:t>
            </a:r>
          </a:p>
          <a:p>
            <a:pPr lvl="1"/>
            <a:r>
              <a:rPr lang="is-IS" dirty="0"/>
              <a:t>S</a:t>
            </a:r>
            <a:r>
              <a:rPr lang="is-IS" dirty="0" smtClean="0"/>
              <a:t>traummótstaða</a:t>
            </a:r>
          </a:p>
          <a:p>
            <a:pPr lvl="2"/>
            <a:r>
              <a:rPr lang="is-IS" dirty="0" smtClean="0"/>
              <a:t>Agnir í lofti eða vökva stöðva eða hægja á hlutum</a:t>
            </a:r>
          </a:p>
          <a:p>
            <a:pPr lvl="1"/>
            <a:r>
              <a:rPr lang="is-IS" dirty="0" smtClean="0"/>
              <a:t>Veltinúningur</a:t>
            </a:r>
          </a:p>
          <a:p>
            <a:pPr lvl="2"/>
            <a:r>
              <a:rPr lang="is-IS" dirty="0" smtClean="0"/>
              <a:t>Núningur sem verður þegar hlutur veltur eftir yfirborði</a:t>
            </a:r>
          </a:p>
          <a:p>
            <a:pPr lvl="1"/>
            <a:r>
              <a:rPr lang="is-IS" dirty="0" smtClean="0"/>
              <a:t>Renninúningur</a:t>
            </a:r>
          </a:p>
          <a:p>
            <a:pPr lvl="2"/>
            <a:r>
              <a:rPr lang="is-IS" dirty="0" smtClean="0"/>
              <a:t>Núningur sem verður þegar hlutur rennur eftir yfirborði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369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núningur</a:t>
            </a:r>
            <a:endParaRPr lang="is-IS" dirty="0"/>
          </a:p>
        </p:txBody>
      </p:sp>
      <p:pic>
        <p:nvPicPr>
          <p:cNvPr id="4" name="Picture 2" descr="Myndaniðurstaða fyrir fric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73" y="2814289"/>
            <a:ext cx="5667993" cy="384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yndaniðurstaða fyrir liquid fri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6" y="2704314"/>
            <a:ext cx="5538644" cy="302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renninúningur er meiri en veltinúningur</a:t>
            </a:r>
            <a:endParaRPr lang="is-IS" dirty="0"/>
          </a:p>
        </p:txBody>
      </p:sp>
      <p:pic>
        <p:nvPicPr>
          <p:cNvPr id="5122" name="Picture 2" descr="Myndaniðurstaða fyrir fric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5863" y="2180114"/>
            <a:ext cx="6510337" cy="260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astaðgengill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s-IS" dirty="0" smtClean="0"/>
              <a:t>Litlar, oft </a:t>
            </a:r>
            <a:r>
              <a:rPr lang="is-IS" dirty="0" err="1" smtClean="0"/>
              <a:t>ósýnilegar</a:t>
            </a:r>
            <a:r>
              <a:rPr lang="is-IS" dirty="0" smtClean="0"/>
              <a:t> misfellur nuddast saman í renninúningi</a:t>
            </a:r>
            <a:r>
              <a:rPr lang="is-IS" dirty="0"/>
              <a:t> </a:t>
            </a:r>
            <a:r>
              <a:rPr lang="is-IS" dirty="0" smtClean="0"/>
              <a:t>sem hefur ekki áhrif á hluti sem velta áfram</a:t>
            </a:r>
          </a:p>
        </p:txBody>
      </p:sp>
    </p:spTree>
    <p:extLst>
      <p:ext uri="{BB962C8B-B14F-4D97-AF65-F5344CB8AC3E}">
        <p14:creationId xmlns:p14="http://schemas.microsoft.com/office/powerpoint/2010/main" val="20003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il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Massamiðja</a:t>
            </a:r>
            <a:endParaRPr lang="is-IS" dirty="0"/>
          </a:p>
        </p:txBody>
      </p:sp>
      <p:sp>
        <p:nvSpPr>
          <p:cNvPr id="6" name="Staðgengill efnis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Er þyngdarpunktur hlutar</a:t>
            </a:r>
          </a:p>
          <a:p>
            <a:r>
              <a:rPr lang="is-IS" dirty="0" smtClean="0"/>
              <a:t>Er staðurinn þar sem hann helst í jafnvægi</a:t>
            </a:r>
          </a:p>
          <a:p>
            <a:pPr marL="0" indent="0">
              <a:buNone/>
            </a:pPr>
            <a:endParaRPr lang="is-IS" dirty="0" smtClean="0"/>
          </a:p>
          <a:p>
            <a:endParaRPr lang="is-IS" dirty="0"/>
          </a:p>
        </p:txBody>
      </p:sp>
      <p:pic>
        <p:nvPicPr>
          <p:cNvPr id="7174" name="Picture 6" descr="Myndaniðurstaða fyrir center of gra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43" y="2611617"/>
            <a:ext cx="2213874" cy="31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Myndaniðurstaða fyrir balancing scul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2" y="3300848"/>
            <a:ext cx="2275609" cy="29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Lóðlína og grunnflötur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Lóðlína er </a:t>
            </a:r>
            <a:r>
              <a:rPr lang="is-IS" dirty="0" err="1" smtClean="0"/>
              <a:t>lína</a:t>
            </a:r>
            <a:r>
              <a:rPr lang="is-IS" dirty="0" smtClean="0"/>
              <a:t> sem liggur í gegnum miðpunkt jarðar</a:t>
            </a:r>
          </a:p>
          <a:p>
            <a:r>
              <a:rPr lang="is-IS" dirty="0" smtClean="0"/>
              <a:t>Grunnflötur er sá flötur sem hlutur stendur á.</a:t>
            </a:r>
            <a:endParaRPr lang="is-IS" dirty="0"/>
          </a:p>
        </p:txBody>
      </p:sp>
      <p:pic>
        <p:nvPicPr>
          <p:cNvPr id="8194" name="Picture 2" descr="Myndaniðurstaða fyrir center of gra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94" y="2590838"/>
            <a:ext cx="3190297" cy="380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7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Jöfn hreyfing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Þegar hlutur fer með jöfnum hraða þá hraðar hann ekki á sér, hann hægir ekki á sér og hann breytir ekki um stefnu.</a:t>
            </a:r>
          </a:p>
          <a:p>
            <a:pPr lvl="1"/>
            <a:r>
              <a:rPr lang="is-IS" dirty="0" smtClean="0"/>
              <a:t>Hann hefur jafna hreyfingu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79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ill 4"/>
          <p:cNvSpPr>
            <a:spLocks noGrp="1"/>
          </p:cNvSpPr>
          <p:nvPr>
            <p:ph type="title"/>
          </p:nvPr>
        </p:nvSpPr>
        <p:spPr>
          <a:xfrm>
            <a:off x="685800" y="1523999"/>
            <a:ext cx="4114800" cy="2164773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Hlutir velta þegar massamiðja þeirra lendir fyrir utan grunnflötinn</a:t>
            </a:r>
            <a:endParaRPr lang="is-IS" dirty="0"/>
          </a:p>
        </p:txBody>
      </p:sp>
      <p:pic>
        <p:nvPicPr>
          <p:cNvPr id="4" name="Picture 2" descr="Myndaniðurstaða fyrir center of grav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9985" y="1632101"/>
            <a:ext cx="3918906" cy="46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astaðgengill 5"/>
          <p:cNvSpPr>
            <a:spLocks noGrp="1"/>
          </p:cNvSpPr>
          <p:nvPr>
            <p:ph type="body" sz="half" idx="2"/>
          </p:nvPr>
        </p:nvSpPr>
        <p:spPr>
          <a:xfrm>
            <a:off x="685800" y="4520045"/>
            <a:ext cx="4114800" cy="1698639"/>
          </a:xfrm>
        </p:spPr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499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il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Frjálst fall</a:t>
            </a:r>
            <a:endParaRPr lang="is-IS" dirty="0"/>
          </a:p>
        </p:txBody>
      </p:sp>
      <p:sp>
        <p:nvSpPr>
          <p:cNvPr id="6" name="Staðgengill efnis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Þá virkar enginn kraftur nema þyngdarkrafturinn.</a:t>
            </a:r>
          </a:p>
          <a:p>
            <a:pPr lvl="1"/>
            <a:r>
              <a:rPr lang="is-IS" dirty="0" smtClean="0"/>
              <a:t>Má ekki vera nein loftmótstaða</a:t>
            </a:r>
          </a:p>
          <a:p>
            <a:pPr lvl="1"/>
            <a:r>
              <a:rPr lang="is-IS" dirty="0"/>
              <a:t>Við þær aðstæður falla allir hlutir jafn hratt til jarðar</a:t>
            </a:r>
          </a:p>
          <a:p>
            <a:r>
              <a:rPr lang="is-IS" dirty="0" err="1" smtClean="0"/>
              <a:t>Galileó</a:t>
            </a:r>
            <a:r>
              <a:rPr lang="is-IS" dirty="0" smtClean="0"/>
              <a:t> Galilei prófaði þetta með því að kasta hlutum út úr skakka turninum í </a:t>
            </a:r>
            <a:r>
              <a:rPr lang="is-IS" dirty="0" err="1" smtClean="0"/>
              <a:t>Piza</a:t>
            </a:r>
            <a:r>
              <a:rPr lang="is-IS" dirty="0" smtClean="0"/>
              <a:t>.</a:t>
            </a:r>
          </a:p>
          <a:p>
            <a:r>
              <a:rPr lang="is-IS" dirty="0" smtClean="0">
                <a:hlinkClick r:id="rId2"/>
              </a:rPr>
              <a:t>https</a:t>
            </a:r>
            <a:r>
              <a:rPr lang="is-IS" dirty="0">
                <a:hlinkClick r:id="rId2"/>
              </a:rPr>
              <a:t>://</a:t>
            </a:r>
            <a:r>
              <a:rPr lang="is-IS" dirty="0" smtClean="0">
                <a:hlinkClick r:id="rId2"/>
              </a:rPr>
              <a:t>www.youtube.com/watch?v=E43-CfukEgs</a:t>
            </a:r>
            <a:r>
              <a:rPr lang="is-IS" dirty="0" smtClean="0"/>
              <a:t> </a:t>
            </a:r>
          </a:p>
          <a:p>
            <a:r>
              <a:rPr lang="is-IS" dirty="0" smtClean="0"/>
              <a:t>Líka á tunglinu þar sem ekkert andrúmsloft er</a:t>
            </a:r>
          </a:p>
          <a:p>
            <a:r>
              <a:rPr lang="is-IS" dirty="0">
                <a:hlinkClick r:id="rId3"/>
              </a:rPr>
              <a:t>https://</a:t>
            </a:r>
            <a:r>
              <a:rPr lang="is-IS" dirty="0" smtClean="0">
                <a:hlinkClick r:id="rId3"/>
              </a:rPr>
              <a:t>www.youtube.com/watch?v=KDp1tiUsZw8</a:t>
            </a:r>
            <a:r>
              <a:rPr lang="is-IS" dirty="0" smtClean="0"/>
              <a:t> </a:t>
            </a:r>
            <a:endParaRPr lang="is-IS" dirty="0"/>
          </a:p>
        </p:txBody>
      </p:sp>
      <p:pic>
        <p:nvPicPr>
          <p:cNvPr id="9218" name="Picture 2" descr="Myndaniðurstaða fyrir galileo galilei tower of pi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610" y="3681201"/>
            <a:ext cx="3065607" cy="32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Fall hluta sem er kastað</a:t>
            </a:r>
            <a:endParaRPr lang="is-IS" dirty="0"/>
          </a:p>
        </p:txBody>
      </p:sp>
      <p:sp>
        <p:nvSpPr>
          <p:cNvPr id="4" name="Staðgengill myndar 3"/>
          <p:cNvSpPr>
            <a:spLocks noGrp="1"/>
          </p:cNvSpPr>
          <p:nvPr>
            <p:ph type="pic" idx="1"/>
          </p:nvPr>
        </p:nvSpPr>
        <p:spPr/>
      </p:sp>
      <p:sp>
        <p:nvSpPr>
          <p:cNvPr id="3" name="Staðgengill efnis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s-IS" dirty="0" smtClean="0"/>
              <a:t>Hlutir með svipað yfirborð falla jafnhratt til jarðar.</a:t>
            </a:r>
          </a:p>
          <a:p>
            <a:r>
              <a:rPr lang="is-IS" dirty="0" smtClean="0"/>
              <a:t>Skiptir þá ekki máli hvort þeir falla beint niður eða hvort þeim er kastað lárétt líka.</a:t>
            </a:r>
          </a:p>
          <a:p>
            <a:r>
              <a:rPr lang="is-IS" dirty="0" smtClean="0"/>
              <a:t>Rauði og blái boltinn hér á myndinni til hliðar lenda á sama tíma. Munurinn er að blái boltinn fékk hraða áfram auka hröðunar niður.</a:t>
            </a:r>
          </a:p>
          <a:p>
            <a:endParaRPr lang="is-IS" dirty="0"/>
          </a:p>
        </p:txBody>
      </p:sp>
      <p:pic>
        <p:nvPicPr>
          <p:cNvPr id="11266" name="Picture 2" descr="Myndaniðurstaða fyrir galileo pisa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38" y="751241"/>
            <a:ext cx="3656186" cy="525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il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Taka þarf tillit til falls hluta þegar miðað er</a:t>
            </a:r>
            <a:endParaRPr lang="is-IS" dirty="0"/>
          </a:p>
        </p:txBody>
      </p:sp>
      <p:sp>
        <p:nvSpPr>
          <p:cNvPr id="9" name="Staðgengill efnis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0" name="Textastaðgengill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s-IS" dirty="0" smtClean="0"/>
              <a:t>Þar sem báðar kúlurnar lenda á sama tíma þarf að gera ráð fyrir því að kúlan fari niður í móti þegar skotið er og miða því aðeins fyrir ofan skotmarkið.  </a:t>
            </a:r>
            <a:endParaRPr lang="is-IS" dirty="0"/>
          </a:p>
          <a:p>
            <a:r>
              <a:rPr lang="is-IS" dirty="0" smtClean="0"/>
              <a:t>Gildir t.d. líka um pílukast</a:t>
            </a:r>
          </a:p>
          <a:p>
            <a:endParaRPr lang="is-IS" dirty="0"/>
          </a:p>
        </p:txBody>
      </p:sp>
      <p:pic>
        <p:nvPicPr>
          <p:cNvPr id="12290" name="Picture 2" descr="Myndaniðurstaða fyrir bullet shot and dropped at the same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05" y="1194955"/>
            <a:ext cx="6322895" cy="474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il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Kasthreyfing</a:t>
            </a:r>
            <a:endParaRPr lang="is-IS" dirty="0"/>
          </a:p>
        </p:txBody>
      </p:sp>
      <p:sp>
        <p:nvSpPr>
          <p:cNvPr id="8" name="Textastaðgengill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s-IS" dirty="0" smtClean="0"/>
              <a:t>Bogamyndaða hreyfingin þegar boltinn rís, nær </a:t>
            </a:r>
            <a:r>
              <a:rPr lang="is-IS" dirty="0" err="1" smtClean="0"/>
              <a:t>hæstu</a:t>
            </a:r>
            <a:r>
              <a:rPr lang="is-IS" dirty="0" smtClean="0"/>
              <a:t> stöðu og fellur svo aftur </a:t>
            </a:r>
            <a:r>
              <a:rPr lang="is-IS" dirty="0" err="1" smtClean="0"/>
              <a:t>kasllast</a:t>
            </a:r>
            <a:r>
              <a:rPr lang="is-IS" dirty="0" smtClean="0"/>
              <a:t> kasthreyfing</a:t>
            </a:r>
            <a:endParaRPr lang="is-IS" dirty="0"/>
          </a:p>
        </p:txBody>
      </p:sp>
      <p:pic>
        <p:nvPicPr>
          <p:cNvPr id="13314" name="Picture 2" descr="Myndaniðurstaða fyrir throwing trajecto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94" y="1933936"/>
            <a:ext cx="5701668" cy="25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il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Hvernig haldast gervitungl á braut um jörð?</a:t>
            </a:r>
            <a:endParaRPr lang="is-IS" dirty="0"/>
          </a:p>
        </p:txBody>
      </p:sp>
      <p:sp>
        <p:nvSpPr>
          <p:cNvPr id="6" name="Staðgengill efnis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Þegar geimskot eru þá er mikilvægt að skjóta upp á réttum hraða og með réttu horni því þá verður kasthreyfingin rétt.</a:t>
            </a:r>
          </a:p>
          <a:p>
            <a:r>
              <a:rPr lang="is-IS" dirty="0" smtClean="0"/>
              <a:t>Þannig að eftir að hæsta punkti er </a:t>
            </a:r>
            <a:r>
              <a:rPr lang="is-IS" dirty="0" err="1" smtClean="0"/>
              <a:t>náð</a:t>
            </a:r>
            <a:r>
              <a:rPr lang="is-IS" dirty="0" smtClean="0"/>
              <a:t> byrjar hluturinn að falla en þar sem jörðin er hnöttótt þá sveigir yfirborð jarðarinnar alltaf og þannig helst hluturinn á braut um jörð.</a:t>
            </a:r>
          </a:p>
          <a:p>
            <a:r>
              <a:rPr lang="is-IS" dirty="0" smtClean="0"/>
              <a:t>Á braut um jörð eru veðurtungl, sjónvarpshnettir, njósnahnettir og svo auðvitað Tunglið okkar.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177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Munið eftir </a:t>
            </a:r>
            <a:br>
              <a:rPr lang="is-IS" dirty="0" smtClean="0"/>
            </a:br>
            <a:r>
              <a:rPr lang="is-IS" dirty="0" smtClean="0"/>
              <a:t>1. lögmáli </a:t>
            </a:r>
            <a:r>
              <a:rPr lang="is-IS" dirty="0" err="1" smtClean="0"/>
              <a:t>Newtons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Hlutur sem er kyrr vill halda áfram að vera kyrr og hlutur sem er á ferð vill halda áfram að vera á ferð, nema að kraftur verki á þá.</a:t>
            </a:r>
          </a:p>
          <a:p>
            <a:endParaRPr lang="is-IS" dirty="0"/>
          </a:p>
          <a:p>
            <a:r>
              <a:rPr lang="is-IS" dirty="0"/>
              <a:t>Kallast tregðulögmálið.</a:t>
            </a:r>
          </a:p>
          <a:p>
            <a:pPr lvl="1"/>
            <a:r>
              <a:rPr lang="is-IS" dirty="0"/>
              <a:t>Viljum ekki breyta ástandinu sem er til staðar en það gerist ef kraftur verkar á.</a:t>
            </a:r>
          </a:p>
          <a:p>
            <a:endParaRPr lang="is-IS" dirty="0" smtClean="0"/>
          </a:p>
          <a:p>
            <a:r>
              <a:rPr lang="is-IS" dirty="0" smtClean="0"/>
              <a:t>Hvernig virkar þetta í alvörunni?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796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Tregða í bílnum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Ef bíll stoppar snögglega þá höldum við áfram að hreyfast áfram vegna tregðulögmálsins.</a:t>
            </a:r>
          </a:p>
          <a:p>
            <a:r>
              <a:rPr lang="is-IS" dirty="0"/>
              <a:t>Við getum notað hendurnar til að stoppa okkur í bílnum </a:t>
            </a:r>
            <a:r>
              <a:rPr lang="is-IS" sz="2400" dirty="0">
                <a:solidFill>
                  <a:srgbClr val="FF0000"/>
                </a:solidFill>
              </a:rPr>
              <a:t>EF</a:t>
            </a:r>
            <a:r>
              <a:rPr lang="is-IS" dirty="0"/>
              <a:t> hraði </a:t>
            </a:r>
            <a:r>
              <a:rPr lang="is-IS" dirty="0" err="1"/>
              <a:t>bílsins</a:t>
            </a:r>
            <a:r>
              <a:rPr lang="is-IS" dirty="0"/>
              <a:t> er minni en 7km/h.</a:t>
            </a:r>
          </a:p>
          <a:p>
            <a:r>
              <a:rPr lang="is-IS" dirty="0" smtClean="0"/>
              <a:t>Til að við köstumst ekki út um gluggan á meiri ferð þá notum við bílbelti.</a:t>
            </a:r>
          </a:p>
          <a:p>
            <a:r>
              <a:rPr lang="is-IS" dirty="0" smtClean="0"/>
              <a:t>Öryggispúðar eru síðan notaðir til að taka af okkur höggið og stoppa ferð okkar áfram.</a:t>
            </a:r>
            <a:endParaRPr lang="is-IS" dirty="0"/>
          </a:p>
        </p:txBody>
      </p:sp>
      <p:pic>
        <p:nvPicPr>
          <p:cNvPr id="15362" name="Picture 2" descr="http://www.hk-phy.org/contextual/mechanics/mom/impulse/4-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511" y="4477039"/>
            <a:ext cx="31813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Hringhreyfing og miðsóknarkraftur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Hlutur sem fer hring eftir hringlaga braut hefur kraft sem verkar inn að miðju brautarinnar og kallast miðsóknarkraftur.</a:t>
            </a:r>
          </a:p>
          <a:p>
            <a:r>
              <a:rPr lang="is-IS" dirty="0" smtClean="0"/>
              <a:t>Þyngdarkraftur jarðar er miðsóknarkraftur gervitungla og mánans á braut um </a:t>
            </a:r>
            <a:r>
              <a:rPr lang="is-IS" dirty="0" err="1" smtClean="0"/>
              <a:t>jörðu</a:t>
            </a:r>
            <a:r>
              <a:rPr lang="is-IS" dirty="0" smtClean="0"/>
              <a:t>.</a:t>
            </a:r>
          </a:p>
          <a:p>
            <a:r>
              <a:rPr lang="is-IS" dirty="0" smtClean="0"/>
              <a:t>Rauði hringurinn</a:t>
            </a:r>
          </a:p>
          <a:p>
            <a:pPr marL="0" indent="0">
              <a:buNone/>
            </a:pPr>
            <a:endParaRPr lang="is-IS" dirty="0" smtClean="0"/>
          </a:p>
          <a:p>
            <a:endParaRPr lang="is-IS" dirty="0"/>
          </a:p>
        </p:txBody>
      </p:sp>
      <p:pic>
        <p:nvPicPr>
          <p:cNvPr id="16390" name="Picture 6" descr="Diagram showing a simple comparison of centrifugal and centripetal force for a car going in a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38" y="3376318"/>
            <a:ext cx="4416425" cy="231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Hringhreyfing og miðflóttakraftur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Krafturinn sem ýtir okkur út í hringhreyfingu kallast miðflóttakraftur.</a:t>
            </a:r>
          </a:p>
          <a:p>
            <a:r>
              <a:rPr lang="is-IS" dirty="0" smtClean="0"/>
              <a:t>Tregðan í okkur vill fara beint áfram en hringhreyfingin veldur því  að við erum stöðugt að breyta um stefnu.</a:t>
            </a:r>
          </a:p>
          <a:p>
            <a:r>
              <a:rPr lang="is-IS" dirty="0" smtClean="0"/>
              <a:t>Blái hringurinn</a:t>
            </a:r>
          </a:p>
        </p:txBody>
      </p:sp>
      <p:pic>
        <p:nvPicPr>
          <p:cNvPr id="17410" name="Picture 2" descr="Diagram showing a simple comparison of centrifugal and centripetal force for a car going in a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66" y="3580389"/>
            <a:ext cx="3810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3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1. Lögmál </a:t>
            </a:r>
            <a:r>
              <a:rPr lang="is-IS" dirty="0" err="1" smtClean="0"/>
              <a:t>newtons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Hlutur sem er kyrr vill halda áfram að vera kyrr og hlutur sem er á ferð vill halda áfram að vera á ferð, nema að kraftur verki á þá.</a:t>
            </a:r>
          </a:p>
          <a:p>
            <a:endParaRPr lang="is-IS" dirty="0"/>
          </a:p>
          <a:p>
            <a:r>
              <a:rPr lang="is-IS" dirty="0" smtClean="0"/>
              <a:t>Kallast tregðulögmálið.</a:t>
            </a:r>
          </a:p>
          <a:p>
            <a:pPr lvl="1"/>
            <a:r>
              <a:rPr lang="is-IS" dirty="0" smtClean="0"/>
              <a:t>Viljum ekki breyta ástandinu sem er til staðar en það gerist ef kraftur verkar á.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941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Þeytivindan í þvottavélinni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Miðsóknarkraftur heldur þvottinum á hringhreyfingu en vatnið kemst fram hjá tromlunni  (út um götin) og þar virkar miðsóknarkrafturinn ekki. Vatnið fer því úr þvottinum og hann þornar.</a:t>
            </a:r>
          </a:p>
          <a:p>
            <a:pPr lvl="1"/>
            <a:r>
              <a:rPr lang="is-IS" dirty="0" smtClean="0"/>
              <a:t>Salatvindur virka eins.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650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Miðsóknarkraftur hverfur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Þegar miðsóknarkraftur hverfur þá er ekkert sem heldur hlutunum á hringhreyfingu um miðjuna.  </a:t>
            </a:r>
          </a:p>
          <a:p>
            <a:r>
              <a:rPr lang="is-IS" dirty="0" smtClean="0"/>
              <a:t>Hann heldur samt áfram að hreyfast en nú eftir beinni </a:t>
            </a:r>
            <a:r>
              <a:rPr lang="is-IS" dirty="0" err="1" smtClean="0"/>
              <a:t>línu</a:t>
            </a:r>
            <a:r>
              <a:rPr lang="is-IS" dirty="0" smtClean="0"/>
              <a:t> í þá átt sem hann stefndi í þegar miðsóknarkrafturinn hvarf.</a:t>
            </a:r>
            <a:endParaRPr lang="is-IS" dirty="0"/>
          </a:p>
        </p:txBody>
      </p:sp>
      <p:pic>
        <p:nvPicPr>
          <p:cNvPr id="18434" name="Picture 2" descr="Myndaniðurstaða fyrir centrifugal force vanis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86" y="3754147"/>
            <a:ext cx="4673352" cy="227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óJöfn</a:t>
            </a:r>
            <a:r>
              <a:rPr lang="is-IS" dirty="0" smtClean="0"/>
              <a:t> hreyfing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Þegar hlutur fer hraðar, hægar eða breytir um stefnu (beygir) þá telst hreyfingin vera ójöfn.</a:t>
            </a:r>
          </a:p>
          <a:p>
            <a:pPr lvl="1"/>
            <a:r>
              <a:rPr lang="is-IS" dirty="0" smtClean="0"/>
              <a:t>Hún er að breytast á einhvern hátt.</a:t>
            </a:r>
          </a:p>
          <a:p>
            <a:pPr lvl="2"/>
            <a:r>
              <a:rPr lang="is-IS" dirty="0" smtClean="0"/>
              <a:t>T.d. Flugvél tekur á loft (Hún fer hraðar og hún fer upp)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301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Hröðun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Ójöfn hreyfing kallast hröðun</a:t>
            </a:r>
          </a:p>
          <a:p>
            <a:endParaRPr lang="is-IS" dirty="0"/>
          </a:p>
          <a:p>
            <a:r>
              <a:rPr lang="is-IS" dirty="0" smtClean="0"/>
              <a:t>Formúlan fyrir hröðun er </a:t>
            </a:r>
          </a:p>
          <a:p>
            <a:endParaRPr lang="is-IS" dirty="0"/>
          </a:p>
          <a:p>
            <a:pPr marL="457200" lvl="1" indent="0">
              <a:buNone/>
            </a:pPr>
            <a:r>
              <a:rPr lang="is-IS" u="sng" dirty="0" smtClean="0">
                <a:solidFill>
                  <a:schemeClr val="accent6"/>
                </a:solidFill>
              </a:rPr>
              <a:t>Lokahraði </a:t>
            </a:r>
            <a:r>
              <a:rPr lang="is-IS" b="1" u="sng" dirty="0" smtClean="0">
                <a:solidFill>
                  <a:schemeClr val="accent6"/>
                </a:solidFill>
              </a:rPr>
              <a:t>–</a:t>
            </a:r>
            <a:r>
              <a:rPr lang="is-IS" u="sng" dirty="0" smtClean="0">
                <a:solidFill>
                  <a:schemeClr val="accent6"/>
                </a:solidFill>
              </a:rPr>
              <a:t> Upphafshraði</a:t>
            </a:r>
            <a:r>
              <a:rPr lang="is-IS" dirty="0" smtClean="0">
                <a:solidFill>
                  <a:schemeClr val="accent6"/>
                </a:solidFill>
              </a:rPr>
              <a:t> </a:t>
            </a:r>
            <a:r>
              <a:rPr lang="is-IS" dirty="0" smtClean="0"/>
              <a:t>	        og mælieiningarnar	</a:t>
            </a:r>
            <a:r>
              <a:rPr lang="is-IS" u="sng" dirty="0" smtClean="0">
                <a:solidFill>
                  <a:schemeClr val="accent6"/>
                </a:solidFill>
              </a:rPr>
              <a:t>m/s – m/s</a:t>
            </a:r>
          </a:p>
          <a:p>
            <a:pPr marL="457200" lvl="1" indent="0">
              <a:buNone/>
            </a:pPr>
            <a:r>
              <a:rPr lang="is-IS" dirty="0" smtClean="0"/>
              <a:t>		</a:t>
            </a:r>
            <a:r>
              <a:rPr lang="is-IS" dirty="0" smtClean="0">
                <a:solidFill>
                  <a:schemeClr val="accent6"/>
                </a:solidFill>
              </a:rPr>
              <a:t>Tími</a:t>
            </a:r>
            <a:r>
              <a:rPr lang="is-IS" dirty="0" smtClean="0"/>
              <a:t>			    			</a:t>
            </a:r>
            <a:r>
              <a:rPr lang="is-IS" dirty="0" smtClean="0">
                <a:solidFill>
                  <a:schemeClr val="accent6"/>
                </a:solidFill>
              </a:rPr>
              <a:t>       s</a:t>
            </a:r>
            <a:endParaRPr lang="is-IS" u="sng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Vegalengd, tími og meðalhraði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  <a:p>
            <a:r>
              <a:rPr lang="is-IS" dirty="0" smtClean="0"/>
              <a:t>Vegalengd mæld í metrum (stundum kílómetrum)</a:t>
            </a:r>
          </a:p>
          <a:p>
            <a:r>
              <a:rPr lang="is-IS" dirty="0" smtClean="0"/>
              <a:t>Tími mældur i sekúndum (stundum klukkustundum)</a:t>
            </a:r>
          </a:p>
          <a:p>
            <a:r>
              <a:rPr lang="is-IS" dirty="0" smtClean="0"/>
              <a:t>Meðalhraði tíminn sem það tekur að komast ákveðna vegalengd</a:t>
            </a:r>
          </a:p>
          <a:p>
            <a:r>
              <a:rPr lang="is-IS" b="1" dirty="0" smtClean="0">
                <a:solidFill>
                  <a:schemeClr val="accent6"/>
                </a:solidFill>
              </a:rPr>
              <a:t>Meðalhraði </a:t>
            </a:r>
            <a:r>
              <a:rPr lang="is-IS" dirty="0" smtClean="0">
                <a:solidFill>
                  <a:schemeClr val="accent6"/>
                </a:solidFill>
              </a:rPr>
              <a:t>=  </a:t>
            </a:r>
            <a:r>
              <a:rPr lang="is-IS" b="1" u="sng" dirty="0" smtClean="0">
                <a:solidFill>
                  <a:schemeClr val="accent6"/>
                </a:solidFill>
              </a:rPr>
              <a:t>vegalengd</a:t>
            </a:r>
            <a:r>
              <a:rPr lang="is-IS" dirty="0">
                <a:solidFill>
                  <a:schemeClr val="accent6"/>
                </a:solidFill>
              </a:rPr>
              <a:t>	</a:t>
            </a:r>
            <a:r>
              <a:rPr lang="is-IS" dirty="0" smtClean="0"/>
              <a:t>og mælieiningarnar     </a:t>
            </a:r>
            <a:r>
              <a:rPr lang="is-IS" b="1" dirty="0" smtClean="0">
                <a:solidFill>
                  <a:schemeClr val="accent6"/>
                </a:solidFill>
              </a:rPr>
              <a:t>m/s</a:t>
            </a:r>
            <a:r>
              <a:rPr lang="is-IS" dirty="0" smtClean="0">
                <a:solidFill>
                  <a:schemeClr val="accent6"/>
                </a:solidFill>
              </a:rPr>
              <a:t> = </a:t>
            </a:r>
            <a:r>
              <a:rPr lang="is-IS" b="1" u="sng" dirty="0" smtClean="0">
                <a:solidFill>
                  <a:schemeClr val="accent6"/>
                </a:solidFill>
              </a:rPr>
              <a:t>m</a:t>
            </a:r>
            <a:r>
              <a:rPr lang="is-IS" sz="3600" dirty="0" smtClean="0">
                <a:solidFill>
                  <a:schemeClr val="accent6"/>
                </a:solidFill>
              </a:rPr>
              <a:t> </a:t>
            </a:r>
            <a:r>
              <a:rPr lang="is-IS" dirty="0" smtClean="0">
                <a:solidFill>
                  <a:schemeClr val="accent6"/>
                </a:solidFill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s-IS" dirty="0">
                <a:solidFill>
                  <a:schemeClr val="accent6"/>
                </a:solidFill>
              </a:rPr>
              <a:t> </a:t>
            </a:r>
            <a:r>
              <a:rPr lang="is-IS" dirty="0" smtClean="0">
                <a:solidFill>
                  <a:schemeClr val="accent6"/>
                </a:solidFill>
              </a:rPr>
              <a:t>                              </a:t>
            </a:r>
            <a:r>
              <a:rPr lang="is-IS" b="1" dirty="0" smtClean="0">
                <a:solidFill>
                  <a:schemeClr val="accent6"/>
                </a:solidFill>
              </a:rPr>
              <a:t>tími</a:t>
            </a:r>
            <a:r>
              <a:rPr lang="is-IS" dirty="0" smtClean="0">
                <a:solidFill>
                  <a:schemeClr val="accent6"/>
                </a:solidFill>
              </a:rPr>
              <a:t>		            			    </a:t>
            </a:r>
            <a:r>
              <a:rPr lang="is-IS" b="1" dirty="0" smtClean="0">
                <a:solidFill>
                  <a:schemeClr val="accent6"/>
                </a:solidFill>
              </a:rPr>
              <a:t>s</a:t>
            </a:r>
            <a:r>
              <a:rPr lang="is-IS" dirty="0" smtClean="0"/>
              <a:t>	</a:t>
            </a:r>
            <a:endParaRPr lang="is-IS" sz="3600" u="sng" dirty="0" smtClean="0"/>
          </a:p>
        </p:txBody>
      </p:sp>
    </p:spTree>
    <p:extLst>
      <p:ext uri="{BB962C8B-B14F-4D97-AF65-F5344CB8AC3E}">
        <p14:creationId xmlns:p14="http://schemas.microsoft.com/office/powerpoint/2010/main" val="3566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Kraftar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Kraftur breytir hreyfingu</a:t>
            </a:r>
          </a:p>
          <a:p>
            <a:pPr lvl="1"/>
            <a:r>
              <a:rPr lang="is-IS" dirty="0" smtClean="0"/>
              <a:t>Eykur hana, minnkar hana eða breytir stefnu hennar</a:t>
            </a:r>
          </a:p>
          <a:p>
            <a:pPr lvl="1"/>
            <a:r>
              <a:rPr lang="is-IS" dirty="0" smtClean="0"/>
              <a:t>Án krafta gerist ekkert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05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Annað lögmál </a:t>
            </a:r>
            <a:r>
              <a:rPr lang="is-IS" dirty="0" err="1" smtClean="0"/>
              <a:t>Newtons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Kraftur er margfeldi massa og hröðunar.</a:t>
            </a:r>
          </a:p>
          <a:p>
            <a:endParaRPr lang="is-IS" dirty="0"/>
          </a:p>
          <a:p>
            <a:r>
              <a:rPr lang="is-IS" dirty="0" smtClean="0">
                <a:solidFill>
                  <a:schemeClr val="accent6"/>
                </a:solidFill>
              </a:rPr>
              <a:t>Kraftur = massi </a:t>
            </a:r>
            <a:r>
              <a:rPr lang="is-IS" sz="2400" b="1" baseline="30000" dirty="0" smtClean="0">
                <a:solidFill>
                  <a:schemeClr val="accent6"/>
                </a:solidFill>
              </a:rPr>
              <a:t>.</a:t>
            </a:r>
            <a:r>
              <a:rPr lang="is-IS" dirty="0" smtClean="0">
                <a:solidFill>
                  <a:schemeClr val="accent6"/>
                </a:solidFill>
              </a:rPr>
              <a:t> hröðun    </a:t>
            </a:r>
            <a:r>
              <a:rPr lang="is-IS" dirty="0" smtClean="0"/>
              <a:t>og mælieiningarnar 	</a:t>
            </a:r>
            <a:r>
              <a:rPr lang="is-IS" dirty="0" smtClean="0">
                <a:solidFill>
                  <a:schemeClr val="accent6"/>
                </a:solidFill>
              </a:rPr>
              <a:t>	N = kg </a:t>
            </a:r>
            <a:r>
              <a:rPr lang="is-IS" sz="2400" b="1" baseline="30000" dirty="0">
                <a:solidFill>
                  <a:schemeClr val="accent6"/>
                </a:solidFill>
              </a:rPr>
              <a:t>.</a:t>
            </a:r>
            <a:r>
              <a:rPr lang="is-IS" dirty="0" smtClean="0">
                <a:solidFill>
                  <a:schemeClr val="accent6"/>
                </a:solidFill>
              </a:rPr>
              <a:t> m/s</a:t>
            </a:r>
            <a:r>
              <a:rPr lang="is-IS" baseline="30000" dirty="0" smtClean="0">
                <a:solidFill>
                  <a:schemeClr val="accent6"/>
                </a:solidFill>
              </a:rPr>
              <a:t>2</a:t>
            </a:r>
          </a:p>
          <a:p>
            <a:endParaRPr lang="is-I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Þyngdarkraftur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Aðdráttarafl þýðir það sama og þyngdarkraftur.</a:t>
            </a:r>
          </a:p>
          <a:p>
            <a:r>
              <a:rPr lang="is-IS" dirty="0" smtClean="0"/>
              <a:t>Allir hlutir hafa þyngdarkraft og fer hann eftir því hve mikinn massa hluturinn hefur.</a:t>
            </a:r>
          </a:p>
          <a:p>
            <a:r>
              <a:rPr lang="is-IS" dirty="0" smtClean="0"/>
              <a:t>Jörðin hefur mestan þyngdarkraft þeirra hluta sem við umgöngumst dags daglega og því hefur hann mikil áhrif á okkur.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597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Þotustri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430</TotalTime>
  <Words>1066</Words>
  <Application>Microsoft Office PowerPoint</Application>
  <PresentationFormat>Víðskjár</PresentationFormat>
  <Paragraphs>131</Paragraphs>
  <Slides>31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2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31</vt:i4>
      </vt:variant>
    </vt:vector>
  </HeadingPairs>
  <TitlesOfParts>
    <vt:vector size="34" baseType="lpstr">
      <vt:lpstr>Arial</vt:lpstr>
      <vt:lpstr>Century Gothic</vt:lpstr>
      <vt:lpstr>Þotustrik</vt:lpstr>
      <vt:lpstr>Eðlisfræði 2</vt:lpstr>
      <vt:lpstr>Jöfn hreyfing</vt:lpstr>
      <vt:lpstr>1. Lögmál newtons</vt:lpstr>
      <vt:lpstr>óJöfn hreyfing</vt:lpstr>
      <vt:lpstr>Hröðun</vt:lpstr>
      <vt:lpstr>Vegalengd, tími og meðalhraði</vt:lpstr>
      <vt:lpstr>Kraftar</vt:lpstr>
      <vt:lpstr>Annað lögmál Newtons</vt:lpstr>
      <vt:lpstr>Þyngdarkraftur</vt:lpstr>
      <vt:lpstr>Mælingar á kröftum</vt:lpstr>
      <vt:lpstr>massi</vt:lpstr>
      <vt:lpstr>þyngd</vt:lpstr>
      <vt:lpstr>Ruglingur á massa og þyngd</vt:lpstr>
      <vt:lpstr>Þriðja lögmál newtons</vt:lpstr>
      <vt:lpstr>Núningskraftar</vt:lpstr>
      <vt:lpstr>núningur</vt:lpstr>
      <vt:lpstr>renninúningur er meiri en veltinúningur</vt:lpstr>
      <vt:lpstr>Massamiðja</vt:lpstr>
      <vt:lpstr>Lóðlína og grunnflötur</vt:lpstr>
      <vt:lpstr>Hlutir velta þegar massamiðja þeirra lendir fyrir utan grunnflötinn</vt:lpstr>
      <vt:lpstr>Frjálst fall</vt:lpstr>
      <vt:lpstr>Fall hluta sem er kastað</vt:lpstr>
      <vt:lpstr>Taka þarf tillit til falls hluta þegar miðað er</vt:lpstr>
      <vt:lpstr>Kasthreyfing</vt:lpstr>
      <vt:lpstr>Hvernig haldast gervitungl á braut um jörð?</vt:lpstr>
      <vt:lpstr>Munið eftir  1. lögmáli Newtons</vt:lpstr>
      <vt:lpstr>Tregða í bílnum</vt:lpstr>
      <vt:lpstr>Hringhreyfing og miðsóknarkraftur</vt:lpstr>
      <vt:lpstr>Hringhreyfing og miðflóttakraftur</vt:lpstr>
      <vt:lpstr>Þeytivindan í þvottavélinni</vt:lpstr>
      <vt:lpstr>Miðsóknarkraftur hverfur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Eðlisfræði 2</dc:title>
  <dc:creator>Margrét Bettý Jónsdóttir</dc:creator>
  <cp:lastModifiedBy>Margrét Bettý Jónsdóttir</cp:lastModifiedBy>
  <cp:revision>27</cp:revision>
  <dcterms:created xsi:type="dcterms:W3CDTF">2018-03-07T08:50:10Z</dcterms:created>
  <dcterms:modified xsi:type="dcterms:W3CDTF">2018-03-13T12:50:09Z</dcterms:modified>
</cp:coreProperties>
</file>